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66" r:id="rId3"/>
    <p:sldId id="269" r:id="rId4"/>
    <p:sldId id="267" r:id="rId5"/>
    <p:sldId id="26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E7853C-4A49-8AC8-F459-90693C5D95EB}" name="Waidyanatha, Suramya (NIH/NIEHS) [E]" initials="SW" userId="S::waidyanathas@nih.gov::d8d2436a-8cab-4d73-97a1-b341b879ebe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tascha Techen" initials="NT" lastIdx="6" clrIdx="0">
    <p:extLst>
      <p:ext uri="{19B8F6BF-5375-455C-9EA6-DF929625EA0E}">
        <p15:presenceInfo xmlns:p15="http://schemas.microsoft.com/office/powerpoint/2012/main" userId="Natascha Tech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8" autoAdjust="0"/>
    <p:restoredTop sz="80601"/>
  </p:normalViewPr>
  <p:slideViewPr>
    <p:cSldViewPr snapToGrid="0">
      <p:cViewPr>
        <p:scale>
          <a:sx n="70" d="100"/>
          <a:sy n="70" d="100"/>
        </p:scale>
        <p:origin x="22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3-04T10:30:33.724" idx="4">
    <p:pos x="10" y="10"/>
    <p:text/>
    <p:extLst>
      <p:ext uri="{C676402C-5697-4E1C-873F-D02D1690AC5C}">
        <p15:threadingInfo xmlns:p15="http://schemas.microsoft.com/office/powerpoint/2012/main" timeZoneBias="360"/>
      </p:ext>
    </p:extLst>
  </p:cm>
  <p:cm authorId="1" dt="2024-03-04T10:30:40.144" idx="5">
    <p:pos x="6229" y="1035"/>
    <p:text>The results for the psba/trnH region are not shown and irrelevant. The are not in the manuscript. Hence the corresponding primers needed to be removed from the table.</p:text>
    <p:extLst>
      <p:ext uri="{C676402C-5697-4E1C-873F-D02D1690AC5C}">
        <p15:threadingInfo xmlns:p15="http://schemas.microsoft.com/office/powerpoint/2012/main" timeZoneBias="360"/>
      </p:ext>
    </p:extLst>
  </p:cm>
  <p:cm authorId="1" dt="2024-03-04T10:32:35.631" idx="6">
    <p:pos x="6229" y="1131"/>
    <p:text>The table also contained information about the ordering process, not needed in the publication; I removed it.</p:text>
    <p:extLst>
      <p:ext uri="{C676402C-5697-4E1C-873F-D02D1690AC5C}">
        <p15:threadingInfo xmlns:p15="http://schemas.microsoft.com/office/powerpoint/2012/main" timeZoneBias="360">
          <p15:parentCm authorId="1" idx="5"/>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3-04T10:21:28.654" idx="1">
    <p:pos x="5088" y="4133"/>
    <p:text>NCNPR 19652: testing laboratory‘s xxxxxx&gt;</p:text>
    <p:extLst>
      <p:ext uri="{C676402C-5697-4E1C-873F-D02D1690AC5C}">
        <p15:threadingInfo xmlns:p15="http://schemas.microsoft.com/office/powerpoint/2012/main" timeZoneBias="360"/>
      </p:ext>
    </p:extLst>
  </p:cm>
  <p:cm authorId="1" dt="2024-03-04T10:22:25.697" idx="2">
    <p:pos x="5088" y="4229"/>
    <p:text>I changed plant name to italics.</p:text>
    <p:extLst>
      <p:ext uri="{C676402C-5697-4E1C-873F-D02D1690AC5C}">
        <p15:threadingInfo xmlns:p15="http://schemas.microsoft.com/office/powerpoint/2012/main" timeZoneBias="360">
          <p15:parentCm authorId="1" idx="1"/>
        </p15:threadingInfo>
      </p:ext>
    </p:extLst>
  </p:cm>
  <p:cm authorId="1" dt="2024-03-04T10:22:35.615" idx="3">
    <p:pos x="4043" y="3637"/>
    <p:text>I changed plant names to italics.</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2406A-3A98-E841-BBE6-DA677A117C15}"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DD85B-3E90-CD42-824A-7F473CBD966B}" type="slidenum">
              <a:rPr lang="en-US" smtClean="0"/>
              <a:t>‹#›</a:t>
            </a:fld>
            <a:endParaRPr lang="en-US"/>
          </a:p>
        </p:txBody>
      </p:sp>
    </p:spTree>
    <p:extLst>
      <p:ext uri="{BB962C8B-B14F-4D97-AF65-F5344CB8AC3E}">
        <p14:creationId xmlns:p14="http://schemas.microsoft.com/office/powerpoint/2010/main" val="350417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ADD85B-3E90-CD42-824A-7F473CBD966B}" type="slidenum">
              <a:rPr lang="en-US" smtClean="0"/>
              <a:t>1</a:t>
            </a:fld>
            <a:endParaRPr lang="en-US"/>
          </a:p>
        </p:txBody>
      </p:sp>
    </p:spTree>
    <p:extLst>
      <p:ext uri="{BB962C8B-B14F-4D97-AF65-F5344CB8AC3E}">
        <p14:creationId xmlns:p14="http://schemas.microsoft.com/office/powerpoint/2010/main" val="220264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ADD85B-3E90-CD42-824A-7F473CBD966B}" type="slidenum">
              <a:rPr lang="en-US" smtClean="0"/>
              <a:t>2</a:t>
            </a:fld>
            <a:endParaRPr lang="en-US"/>
          </a:p>
        </p:txBody>
      </p:sp>
    </p:spTree>
    <p:extLst>
      <p:ext uri="{BB962C8B-B14F-4D97-AF65-F5344CB8AC3E}">
        <p14:creationId xmlns:p14="http://schemas.microsoft.com/office/powerpoint/2010/main" val="40097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ADD85B-3E90-CD42-824A-7F473CBD966B}" type="slidenum">
              <a:rPr lang="en-US" smtClean="0"/>
              <a:t>4</a:t>
            </a:fld>
            <a:endParaRPr lang="en-US"/>
          </a:p>
        </p:txBody>
      </p:sp>
    </p:spTree>
    <p:extLst>
      <p:ext uri="{BB962C8B-B14F-4D97-AF65-F5344CB8AC3E}">
        <p14:creationId xmlns:p14="http://schemas.microsoft.com/office/powerpoint/2010/main" val="3544362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ADD85B-3E90-CD42-824A-7F473CBD966B}" type="slidenum">
              <a:rPr lang="en-US" smtClean="0"/>
              <a:t>5</a:t>
            </a:fld>
            <a:endParaRPr lang="en-US"/>
          </a:p>
        </p:txBody>
      </p:sp>
    </p:spTree>
    <p:extLst>
      <p:ext uri="{BB962C8B-B14F-4D97-AF65-F5344CB8AC3E}">
        <p14:creationId xmlns:p14="http://schemas.microsoft.com/office/powerpoint/2010/main" val="18053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D4C531-611D-40D1-99F0-D7408855DA08}"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B4DC6-AFA8-4E7B-AC10-9860F627833A}" type="slidenum">
              <a:rPr lang="en-US" smtClean="0"/>
              <a:t>‹#›</a:t>
            </a:fld>
            <a:endParaRPr lang="en-US"/>
          </a:p>
        </p:txBody>
      </p:sp>
    </p:spTree>
    <p:extLst>
      <p:ext uri="{BB962C8B-B14F-4D97-AF65-F5344CB8AC3E}">
        <p14:creationId xmlns:p14="http://schemas.microsoft.com/office/powerpoint/2010/main" val="303007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D4C531-611D-40D1-99F0-D7408855DA08}"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B4DC6-AFA8-4E7B-AC10-9860F627833A}" type="slidenum">
              <a:rPr lang="en-US" smtClean="0"/>
              <a:t>‹#›</a:t>
            </a:fld>
            <a:endParaRPr lang="en-US"/>
          </a:p>
        </p:txBody>
      </p:sp>
    </p:spTree>
    <p:extLst>
      <p:ext uri="{BB962C8B-B14F-4D97-AF65-F5344CB8AC3E}">
        <p14:creationId xmlns:p14="http://schemas.microsoft.com/office/powerpoint/2010/main" val="147489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D4C531-611D-40D1-99F0-D7408855DA08}"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B4DC6-AFA8-4E7B-AC10-9860F627833A}" type="slidenum">
              <a:rPr lang="en-US" smtClean="0"/>
              <a:t>‹#›</a:t>
            </a:fld>
            <a:endParaRPr lang="en-US"/>
          </a:p>
        </p:txBody>
      </p:sp>
    </p:spTree>
    <p:extLst>
      <p:ext uri="{BB962C8B-B14F-4D97-AF65-F5344CB8AC3E}">
        <p14:creationId xmlns:p14="http://schemas.microsoft.com/office/powerpoint/2010/main" val="210440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D4C531-611D-40D1-99F0-D7408855DA08}"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B4DC6-AFA8-4E7B-AC10-9860F627833A}" type="slidenum">
              <a:rPr lang="en-US" smtClean="0"/>
              <a:t>‹#›</a:t>
            </a:fld>
            <a:endParaRPr lang="en-US"/>
          </a:p>
        </p:txBody>
      </p:sp>
    </p:spTree>
    <p:extLst>
      <p:ext uri="{BB962C8B-B14F-4D97-AF65-F5344CB8AC3E}">
        <p14:creationId xmlns:p14="http://schemas.microsoft.com/office/powerpoint/2010/main" val="1203679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D4C531-611D-40D1-99F0-D7408855DA08}"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B4DC6-AFA8-4E7B-AC10-9860F627833A}" type="slidenum">
              <a:rPr lang="en-US" smtClean="0"/>
              <a:t>‹#›</a:t>
            </a:fld>
            <a:endParaRPr lang="en-US"/>
          </a:p>
        </p:txBody>
      </p:sp>
    </p:spTree>
    <p:extLst>
      <p:ext uri="{BB962C8B-B14F-4D97-AF65-F5344CB8AC3E}">
        <p14:creationId xmlns:p14="http://schemas.microsoft.com/office/powerpoint/2010/main" val="227259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D4C531-611D-40D1-99F0-D7408855DA08}"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B4DC6-AFA8-4E7B-AC10-9860F627833A}" type="slidenum">
              <a:rPr lang="en-US" smtClean="0"/>
              <a:t>‹#›</a:t>
            </a:fld>
            <a:endParaRPr lang="en-US"/>
          </a:p>
        </p:txBody>
      </p:sp>
    </p:spTree>
    <p:extLst>
      <p:ext uri="{BB962C8B-B14F-4D97-AF65-F5344CB8AC3E}">
        <p14:creationId xmlns:p14="http://schemas.microsoft.com/office/powerpoint/2010/main" val="1392518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D4C531-611D-40D1-99F0-D7408855DA08}"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B4DC6-AFA8-4E7B-AC10-9860F627833A}" type="slidenum">
              <a:rPr lang="en-US" smtClean="0"/>
              <a:t>‹#›</a:t>
            </a:fld>
            <a:endParaRPr lang="en-US"/>
          </a:p>
        </p:txBody>
      </p:sp>
    </p:spTree>
    <p:extLst>
      <p:ext uri="{BB962C8B-B14F-4D97-AF65-F5344CB8AC3E}">
        <p14:creationId xmlns:p14="http://schemas.microsoft.com/office/powerpoint/2010/main" val="7738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D4C531-611D-40D1-99F0-D7408855DA08}"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B4DC6-AFA8-4E7B-AC10-9860F627833A}" type="slidenum">
              <a:rPr lang="en-US" smtClean="0"/>
              <a:t>‹#›</a:t>
            </a:fld>
            <a:endParaRPr lang="en-US"/>
          </a:p>
        </p:txBody>
      </p:sp>
    </p:spTree>
    <p:extLst>
      <p:ext uri="{BB962C8B-B14F-4D97-AF65-F5344CB8AC3E}">
        <p14:creationId xmlns:p14="http://schemas.microsoft.com/office/powerpoint/2010/main" val="146364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4C531-611D-40D1-99F0-D7408855DA08}"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B4DC6-AFA8-4E7B-AC10-9860F627833A}" type="slidenum">
              <a:rPr lang="en-US" smtClean="0"/>
              <a:t>‹#›</a:t>
            </a:fld>
            <a:endParaRPr lang="en-US"/>
          </a:p>
        </p:txBody>
      </p:sp>
    </p:spTree>
    <p:extLst>
      <p:ext uri="{BB962C8B-B14F-4D97-AF65-F5344CB8AC3E}">
        <p14:creationId xmlns:p14="http://schemas.microsoft.com/office/powerpoint/2010/main" val="68738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D4C531-611D-40D1-99F0-D7408855DA08}"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B4DC6-AFA8-4E7B-AC10-9860F627833A}" type="slidenum">
              <a:rPr lang="en-US" smtClean="0"/>
              <a:t>‹#›</a:t>
            </a:fld>
            <a:endParaRPr lang="en-US"/>
          </a:p>
        </p:txBody>
      </p:sp>
    </p:spTree>
    <p:extLst>
      <p:ext uri="{BB962C8B-B14F-4D97-AF65-F5344CB8AC3E}">
        <p14:creationId xmlns:p14="http://schemas.microsoft.com/office/powerpoint/2010/main" val="4249663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D4C531-611D-40D1-99F0-D7408855DA08}"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B4DC6-AFA8-4E7B-AC10-9860F627833A}" type="slidenum">
              <a:rPr lang="en-US" smtClean="0"/>
              <a:t>‹#›</a:t>
            </a:fld>
            <a:endParaRPr lang="en-US"/>
          </a:p>
        </p:txBody>
      </p:sp>
    </p:spTree>
    <p:extLst>
      <p:ext uri="{BB962C8B-B14F-4D97-AF65-F5344CB8AC3E}">
        <p14:creationId xmlns:p14="http://schemas.microsoft.com/office/powerpoint/2010/main" val="600614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4C531-611D-40D1-99F0-D7408855DA08}" type="datetimeFigureOut">
              <a:rPr lang="en-US" smtClean="0"/>
              <a:t>3/4/2024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B4DC6-AFA8-4E7B-AC10-9860F627833A}" type="slidenum">
              <a:rPr lang="en-US" smtClean="0"/>
              <a:t>‹#›</a:t>
            </a:fld>
            <a:endParaRPr lang="en-US"/>
          </a:p>
        </p:txBody>
      </p:sp>
    </p:spTree>
    <p:extLst>
      <p:ext uri="{BB962C8B-B14F-4D97-AF65-F5344CB8AC3E}">
        <p14:creationId xmlns:p14="http://schemas.microsoft.com/office/powerpoint/2010/main" val="340481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9E5B8-4F87-7805-97F1-672019EE7277}"/>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75831EA0-0530-033F-6BF1-8AA8403ACAD2}"/>
              </a:ext>
            </a:extLst>
          </p:cNvPr>
          <p:cNvSpPr>
            <a:spLocks noGrp="1"/>
          </p:cNvSpPr>
          <p:nvPr>
            <p:ph idx="1"/>
          </p:nvPr>
        </p:nvSpPr>
        <p:spPr>
          <a:xfrm>
            <a:off x="838200" y="1374688"/>
            <a:ext cx="10515600" cy="3510463"/>
          </a:xfrm>
        </p:spPr>
        <p:txBody>
          <a:bodyPr>
            <a:normAutofit fontScale="92500"/>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DNA was extracted using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DNeasy</a:t>
            </a:r>
            <a:r>
              <a:rPr lang="en-US" sz="1800" dirty="0">
                <a:effectLst/>
                <a:latin typeface="Calibri" panose="020F0502020204030204" pitchFamily="34" charset="0"/>
                <a:ea typeface="Calibri" panose="020F0502020204030204" pitchFamily="34" charset="0"/>
                <a:cs typeface="Times New Roman" panose="02020603050405020304" pitchFamily="18" charset="0"/>
              </a:rPr>
              <a:t> Mini Kit (Qiagen) according to the manufacturer’s instructions. Extracted DNA was then used either undiluted or as a 1:10 dilution and subjected to amplify the ITS, ITS2,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psbA-trnH</a:t>
            </a:r>
            <a:r>
              <a:rPr lang="en-US" sz="1800" dirty="0">
                <a:effectLst/>
                <a:latin typeface="Calibri" panose="020F0502020204030204" pitchFamily="34" charset="0"/>
                <a:ea typeface="Calibri" panose="020F0502020204030204" pitchFamily="34" charset="0"/>
                <a:cs typeface="Times New Roman" panose="02020603050405020304" pitchFamily="18" charset="0"/>
              </a:rPr>
              <a:t> genomic regions with the primers listed in table 1. PCR consisted of a 25-μL reaction mixture containing 2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μL</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undiluted DNA solution or a 1:10 DNA dilution, 1 × PCR reaction buffer, 0.2mM dNTP mixture, 0.2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μM</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each primer, 1.5mM MgCl2, and 1 U of Platinum Taq DNA Polymerase (Invitrogen). The PCR program consisted of an initial denaturation step at 94 °C for 3 min, followed by 35 cycles at 94°C for 30 sec, 50°C for 30 sec and 72°C for 1.5 min.</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amplification, 10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uL</a:t>
            </a:r>
            <a:r>
              <a:rPr lang="en-US" sz="1800" dirty="0">
                <a:effectLst/>
                <a:latin typeface="Calibri" panose="020F0502020204030204" pitchFamily="34" charset="0"/>
                <a:ea typeface="Calibri" panose="020F0502020204030204" pitchFamily="34" charset="0"/>
                <a:cs typeface="Times New Roman" panose="02020603050405020304" pitchFamily="18" charset="0"/>
              </a:rPr>
              <a:t> were analyzed by electrophoresis on 1.5% borate agarose gel and visualized under UV light. PCR products were compared to the molecular size standard 1 kb plus DNA ladder (Invitrogen). Resulting PCR products were cloned into Vector pCR4-TOPO TA (Invitrogen) and transferred into E. coli according to the manufacturer’s instructions. Eight transformants per cloning event were subjected to colony PCR using M13F and M13R primers. The PCR products of four transformants per cloning event were sequenced with M13 forward and reverse primers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Genewiz</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Azenta</a:t>
            </a:r>
            <a:r>
              <a:rPr lang="en-US" sz="1800" dirty="0">
                <a:effectLst/>
                <a:latin typeface="Calibri" panose="020F0502020204030204" pitchFamily="34" charset="0"/>
                <a:ea typeface="Calibri" panose="020F0502020204030204" pitchFamily="34" charset="0"/>
                <a:cs typeface="Times New Roman" panose="02020603050405020304" pitchFamily="18" charset="0"/>
              </a:rPr>
              <a:t>. Derived sequences were trimmed and subjected to homology search against the NCBI nucleotide database using BLAST available 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Geneious</a:t>
            </a:r>
            <a:r>
              <a:rPr lang="en-US" sz="1800" dirty="0">
                <a:effectLst/>
                <a:latin typeface="Calibri" panose="020F0502020204030204" pitchFamily="34" charset="0"/>
                <a:ea typeface="Calibri" panose="020F0502020204030204" pitchFamily="34" charset="0"/>
                <a:cs typeface="Times New Roman" panose="02020603050405020304" pitchFamily="18" charset="0"/>
              </a:rPr>
              <a:t> Prime 2022.1.1 (Biomatters. LTD).</a:t>
            </a:r>
          </a:p>
        </p:txBody>
      </p:sp>
      <p:graphicFrame>
        <p:nvGraphicFramePr>
          <p:cNvPr id="8" name="Table 7">
            <a:extLst>
              <a:ext uri="{FF2B5EF4-FFF2-40B4-BE49-F238E27FC236}">
                <a16:creationId xmlns:a16="http://schemas.microsoft.com/office/drawing/2014/main" id="{46E785EC-9097-F5E1-77FB-5659598B8D6F}"/>
              </a:ext>
            </a:extLst>
          </p:cNvPr>
          <p:cNvGraphicFramePr>
            <a:graphicFrameLocks noGrp="1"/>
          </p:cNvGraphicFramePr>
          <p:nvPr>
            <p:extLst>
              <p:ext uri="{D42A27DB-BD31-4B8C-83A1-F6EECF244321}">
                <p14:modId xmlns:p14="http://schemas.microsoft.com/office/powerpoint/2010/main" val="877924006"/>
              </p:ext>
            </p:extLst>
          </p:nvPr>
        </p:nvGraphicFramePr>
        <p:xfrm>
          <a:off x="838200" y="4871315"/>
          <a:ext cx="10515600" cy="1325562"/>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4161569447"/>
                    </a:ext>
                  </a:extLst>
                </a:gridCol>
                <a:gridCol w="2103120">
                  <a:extLst>
                    <a:ext uri="{9D8B030D-6E8A-4147-A177-3AD203B41FA5}">
                      <a16:colId xmlns:a16="http://schemas.microsoft.com/office/drawing/2014/main" val="1776982909"/>
                    </a:ext>
                  </a:extLst>
                </a:gridCol>
                <a:gridCol w="2103120">
                  <a:extLst>
                    <a:ext uri="{9D8B030D-6E8A-4147-A177-3AD203B41FA5}">
                      <a16:colId xmlns:a16="http://schemas.microsoft.com/office/drawing/2014/main" val="3038005500"/>
                    </a:ext>
                  </a:extLst>
                </a:gridCol>
                <a:gridCol w="2103120">
                  <a:extLst>
                    <a:ext uri="{9D8B030D-6E8A-4147-A177-3AD203B41FA5}">
                      <a16:colId xmlns:a16="http://schemas.microsoft.com/office/drawing/2014/main" val="2300660088"/>
                    </a:ext>
                  </a:extLst>
                </a:gridCol>
                <a:gridCol w="2103120">
                  <a:extLst>
                    <a:ext uri="{9D8B030D-6E8A-4147-A177-3AD203B41FA5}">
                      <a16:colId xmlns:a16="http://schemas.microsoft.com/office/drawing/2014/main" val="2317378231"/>
                    </a:ext>
                  </a:extLst>
                </a:gridCol>
              </a:tblGrid>
              <a:tr h="220927">
                <a:tc>
                  <a:txBody>
                    <a:bodyPr/>
                    <a:lstStyle/>
                    <a:p>
                      <a:pPr marL="0" marR="0">
                        <a:lnSpc>
                          <a:spcPct val="107000"/>
                        </a:lnSpc>
                        <a:spcBef>
                          <a:spcPts val="0"/>
                        </a:spcBef>
                        <a:spcAft>
                          <a:spcPts val="0"/>
                        </a:spcAft>
                      </a:pPr>
                      <a:r>
                        <a:rPr lang="en-US" sz="1000">
                          <a:effectLst/>
                        </a:rPr>
                        <a:t>Ref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Batch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Primer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sequence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Made by ITDNA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8847481"/>
                  </a:ext>
                </a:extLst>
              </a:tr>
              <a:tr h="220927">
                <a:tc>
                  <a:txBody>
                    <a:bodyPr/>
                    <a:lstStyle/>
                    <a:p>
                      <a:pPr marL="0" marR="0">
                        <a:lnSpc>
                          <a:spcPct val="107000"/>
                        </a:lnSpc>
                        <a:spcBef>
                          <a:spcPts val="0"/>
                        </a:spcBef>
                        <a:spcAft>
                          <a:spcPts val="0"/>
                        </a:spcAft>
                      </a:pPr>
                      <a:r>
                        <a:rPr lang="en-US" sz="1000">
                          <a:effectLst/>
                        </a:rPr>
                        <a:t>447466361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585634120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ITS-S2F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ATG CGA TAC TTG GTG TGA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07/06/2023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8258445"/>
                  </a:ext>
                </a:extLst>
              </a:tr>
              <a:tr h="220927">
                <a:tc>
                  <a:txBody>
                    <a:bodyPr/>
                    <a:lstStyle/>
                    <a:p>
                      <a:pPr marL="0" marR="0">
                        <a:lnSpc>
                          <a:spcPct val="107000"/>
                        </a:lnSpc>
                        <a:spcBef>
                          <a:spcPts val="0"/>
                        </a:spcBef>
                        <a:spcAft>
                          <a:spcPts val="0"/>
                        </a:spcAft>
                      </a:pPr>
                      <a:r>
                        <a:rPr lang="en-US" sz="1000">
                          <a:effectLst/>
                        </a:rPr>
                        <a:t>447466362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585634121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ITS1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TCC GTA GGT GAA CCT GCG 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07/06/2023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2262824"/>
                  </a:ext>
                </a:extLst>
              </a:tr>
              <a:tr h="220927">
                <a:tc>
                  <a:txBody>
                    <a:bodyPr/>
                    <a:lstStyle/>
                    <a:p>
                      <a:pPr marL="0" marR="0">
                        <a:lnSpc>
                          <a:spcPct val="107000"/>
                        </a:lnSpc>
                        <a:spcBef>
                          <a:spcPts val="0"/>
                        </a:spcBef>
                        <a:spcAft>
                          <a:spcPts val="0"/>
                        </a:spcAft>
                      </a:pPr>
                      <a:r>
                        <a:rPr lang="en-US" sz="1000">
                          <a:effectLst/>
                        </a:rPr>
                        <a:t>447466363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585634122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ITS4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de-DE" sz="1000">
                          <a:effectLst/>
                        </a:rPr>
                        <a:t>TCC TCC GCT TAT TGA TAT GC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07/06/2023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9835837"/>
                  </a:ext>
                </a:extLst>
              </a:tr>
              <a:tr h="220927">
                <a:tc>
                  <a:txBody>
                    <a:bodyPr/>
                    <a:lstStyle/>
                    <a:p>
                      <a:pPr marL="0" marR="0">
                        <a:lnSpc>
                          <a:spcPct val="107000"/>
                        </a:lnSpc>
                        <a:spcBef>
                          <a:spcPts val="0"/>
                        </a:spcBef>
                        <a:spcAft>
                          <a:spcPts val="0"/>
                        </a:spcAft>
                      </a:pPr>
                      <a:r>
                        <a:rPr lang="en-US" sz="1000">
                          <a:effectLst/>
                        </a:rPr>
                        <a:t>412963140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dirty="0">
                          <a:effectLst/>
                        </a:rPr>
                        <a:t>500362110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psbA-trnH 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GTTATGCATGAACGTAATGCTC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07/22/2022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8890411"/>
                  </a:ext>
                </a:extLst>
              </a:tr>
              <a:tr h="220927">
                <a:tc>
                  <a:txBody>
                    <a:bodyPr/>
                    <a:lstStyle/>
                    <a:p>
                      <a:pPr marL="0" marR="0">
                        <a:lnSpc>
                          <a:spcPct val="107000"/>
                        </a:lnSpc>
                        <a:spcBef>
                          <a:spcPts val="0"/>
                        </a:spcBef>
                        <a:spcAft>
                          <a:spcPts val="0"/>
                        </a:spcAft>
                      </a:pPr>
                      <a:r>
                        <a:rPr lang="en-US" sz="1000">
                          <a:effectLst/>
                        </a:rPr>
                        <a:t>412963141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dirty="0">
                          <a:effectLst/>
                        </a:rPr>
                        <a:t>500362111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psbA-trnH 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CGCGCATGGTGGATTCACAAATC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dirty="0">
                          <a:effectLst/>
                        </a:rPr>
                        <a:t>07/22/2022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093739"/>
                  </a:ext>
                </a:extLst>
              </a:tr>
            </a:tbl>
          </a:graphicData>
        </a:graphic>
      </p:graphicFrame>
      <p:sp>
        <p:nvSpPr>
          <p:cNvPr id="9" name="Rectangle 3">
            <a:extLst>
              <a:ext uri="{FF2B5EF4-FFF2-40B4-BE49-F238E27FC236}">
                <a16:creationId xmlns:a16="http://schemas.microsoft.com/office/drawing/2014/main" id="{5E0FFFED-F556-4547-2300-246E4566AA15}"/>
              </a:ext>
            </a:extLst>
          </p:cNvPr>
          <p:cNvSpPr>
            <a:spLocks noChangeArrowheads="1"/>
          </p:cNvSpPr>
          <p:nvPr/>
        </p:nvSpPr>
        <p:spPr bwMode="auto">
          <a:xfrm>
            <a:off x="838200" y="56134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Table 1: Primers for PCR</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914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471" y="1330322"/>
            <a:ext cx="808235" cy="261610"/>
          </a:xfrm>
          <a:prstGeom prst="rect">
            <a:avLst/>
          </a:prstGeom>
          <a:noFill/>
        </p:spPr>
        <p:txBody>
          <a:bodyPr wrap="none" rtlCol="0">
            <a:spAutoFit/>
          </a:bodyPr>
          <a:lstStyle/>
          <a:p>
            <a:r>
              <a:rPr lang="de-DE" sz="1050" dirty="0"/>
              <a:t>NCNPR 589</a:t>
            </a:r>
            <a:endParaRPr lang="en-US" sz="1050" dirty="0"/>
          </a:p>
        </p:txBody>
      </p:sp>
      <p:sp>
        <p:nvSpPr>
          <p:cNvPr id="3" name="TextBox 2"/>
          <p:cNvSpPr txBox="1"/>
          <p:nvPr/>
        </p:nvSpPr>
        <p:spPr>
          <a:xfrm>
            <a:off x="135471" y="1148789"/>
            <a:ext cx="636713" cy="253916"/>
          </a:xfrm>
          <a:prstGeom prst="rect">
            <a:avLst/>
          </a:prstGeom>
          <a:noFill/>
        </p:spPr>
        <p:txBody>
          <a:bodyPr wrap="none" rtlCol="0">
            <a:spAutoFit/>
          </a:bodyPr>
          <a:lstStyle/>
          <a:p>
            <a:r>
              <a:rPr lang="de-DE" sz="1050" dirty="0"/>
              <a:t>JT_1031</a:t>
            </a:r>
            <a:endParaRPr lang="en-US" sz="1050" dirty="0"/>
          </a:p>
        </p:txBody>
      </p:sp>
      <p:sp>
        <p:nvSpPr>
          <p:cNvPr id="4" name="TextBox 3"/>
          <p:cNvSpPr txBox="1"/>
          <p:nvPr/>
        </p:nvSpPr>
        <p:spPr>
          <a:xfrm>
            <a:off x="135471" y="2452203"/>
            <a:ext cx="622286" cy="253916"/>
          </a:xfrm>
          <a:prstGeom prst="rect">
            <a:avLst/>
          </a:prstGeom>
          <a:noFill/>
        </p:spPr>
        <p:txBody>
          <a:bodyPr wrap="none" rtlCol="0">
            <a:spAutoFit/>
          </a:bodyPr>
          <a:lstStyle/>
          <a:p>
            <a:r>
              <a:rPr lang="de-DE" sz="1050" i="1" dirty="0">
                <a:solidFill>
                  <a:srgbClr val="FF0000"/>
                </a:solidFill>
              </a:rPr>
              <a:t>E. sinica</a:t>
            </a:r>
            <a:endParaRPr lang="en-US" sz="1050" i="1" dirty="0">
              <a:solidFill>
                <a:srgbClr val="FF0000"/>
              </a:solidFill>
            </a:endParaRPr>
          </a:p>
        </p:txBody>
      </p:sp>
      <p:sp>
        <p:nvSpPr>
          <p:cNvPr id="5" name="TextBox 4"/>
          <p:cNvSpPr txBox="1"/>
          <p:nvPr/>
        </p:nvSpPr>
        <p:spPr>
          <a:xfrm>
            <a:off x="135471" y="3054788"/>
            <a:ext cx="886781" cy="253916"/>
          </a:xfrm>
          <a:prstGeom prst="rect">
            <a:avLst/>
          </a:prstGeom>
          <a:noFill/>
        </p:spPr>
        <p:txBody>
          <a:bodyPr wrap="none" rtlCol="0">
            <a:spAutoFit/>
          </a:bodyPr>
          <a:lstStyle/>
          <a:p>
            <a:r>
              <a:rPr lang="de-DE" sz="1050" i="1" dirty="0"/>
              <a:t>E. americana</a:t>
            </a:r>
            <a:endParaRPr lang="en-US" sz="1050" i="1" dirty="0"/>
          </a:p>
        </p:txBody>
      </p:sp>
      <p:sp>
        <p:nvSpPr>
          <p:cNvPr id="6" name="TextBox 5"/>
          <p:cNvSpPr txBox="1"/>
          <p:nvPr/>
        </p:nvSpPr>
        <p:spPr>
          <a:xfrm>
            <a:off x="135471" y="4017759"/>
            <a:ext cx="891591" cy="253916"/>
          </a:xfrm>
          <a:prstGeom prst="rect">
            <a:avLst/>
          </a:prstGeom>
          <a:noFill/>
        </p:spPr>
        <p:txBody>
          <a:bodyPr wrap="none" rtlCol="0">
            <a:spAutoFit/>
          </a:bodyPr>
          <a:lstStyle/>
          <a:p>
            <a:r>
              <a:rPr lang="de-DE" sz="1050" dirty="0"/>
              <a:t>Var. </a:t>
            </a:r>
            <a:r>
              <a:rPr lang="de-DE" sz="1050" i="1" dirty="0"/>
              <a:t>Ephedra</a:t>
            </a:r>
            <a:endParaRPr lang="en-US" sz="1050" i="1" dirty="0"/>
          </a:p>
        </p:txBody>
      </p:sp>
      <p:sp>
        <p:nvSpPr>
          <p:cNvPr id="7" name="TextBox 6"/>
          <p:cNvSpPr txBox="1"/>
          <p:nvPr/>
        </p:nvSpPr>
        <p:spPr>
          <a:xfrm>
            <a:off x="757757" y="5546922"/>
            <a:ext cx="10972800" cy="830997"/>
          </a:xfrm>
          <a:prstGeom prst="rect">
            <a:avLst/>
          </a:prstGeom>
          <a:noFill/>
        </p:spPr>
        <p:txBody>
          <a:bodyPr wrap="square" rtlCol="0">
            <a:spAutoFit/>
          </a:bodyPr>
          <a:lstStyle/>
          <a:p>
            <a:r>
              <a:rPr lang="de-DE" sz="1200" dirty="0"/>
              <a:t>ITS2 sequences of </a:t>
            </a:r>
            <a:r>
              <a:rPr lang="de-DE" sz="1200" dirty="0" err="1"/>
              <a:t>two</a:t>
            </a:r>
            <a:r>
              <a:rPr lang="de-DE" sz="1200" dirty="0"/>
              <a:t> </a:t>
            </a:r>
            <a:r>
              <a:rPr lang="de-DE" sz="1200" dirty="0" err="1"/>
              <a:t>samples</a:t>
            </a:r>
            <a:r>
              <a:rPr lang="de-DE" sz="1200" dirty="0"/>
              <a:t> (</a:t>
            </a:r>
            <a:r>
              <a:rPr lang="de-DE" sz="1200" dirty="0" err="1"/>
              <a:t>test</a:t>
            </a:r>
            <a:r>
              <a:rPr lang="de-DE" sz="1200" dirty="0"/>
              <a:t> sample JT_1031  and </a:t>
            </a:r>
            <a:r>
              <a:rPr lang="de-DE" sz="1200" dirty="0" err="1"/>
              <a:t>testing</a:t>
            </a:r>
            <a:r>
              <a:rPr lang="de-DE" sz="1200" dirty="0"/>
              <a:t> </a:t>
            </a:r>
            <a:r>
              <a:rPr lang="de-DE" sz="1200" dirty="0" err="1"/>
              <a:t>laboratory‘s</a:t>
            </a:r>
            <a:r>
              <a:rPr lang="de-DE" sz="1200" dirty="0"/>
              <a:t> E. </a:t>
            </a:r>
            <a:r>
              <a:rPr lang="de-DE" sz="1200" dirty="0" err="1"/>
              <a:t>sinica</a:t>
            </a:r>
            <a:r>
              <a:rPr lang="de-DE" sz="1200" dirty="0"/>
              <a:t> </a:t>
            </a:r>
            <a:r>
              <a:rPr lang="de-DE" sz="1200" dirty="0" err="1"/>
              <a:t>reference</a:t>
            </a:r>
            <a:r>
              <a:rPr lang="de-DE" sz="1200" dirty="0"/>
              <a:t> sample NCNPR 589)  </a:t>
            </a:r>
            <a:r>
              <a:rPr lang="de-DE" sz="1200" dirty="0" err="1"/>
              <a:t>were</a:t>
            </a:r>
            <a:r>
              <a:rPr lang="de-DE" sz="1200" dirty="0"/>
              <a:t> </a:t>
            </a:r>
            <a:r>
              <a:rPr lang="de-DE" sz="1200" dirty="0" err="1"/>
              <a:t>compared</a:t>
            </a:r>
            <a:r>
              <a:rPr lang="de-DE" sz="1200" dirty="0"/>
              <a:t> to available ITS2 sequences from NCBI. ITS2 </a:t>
            </a:r>
            <a:r>
              <a:rPr lang="de-DE" sz="1200" dirty="0" err="1"/>
              <a:t>sequences</a:t>
            </a:r>
            <a:r>
              <a:rPr lang="de-DE" sz="1200" dirty="0"/>
              <a:t> </a:t>
            </a:r>
            <a:r>
              <a:rPr lang="de-DE" sz="1200" dirty="0" err="1"/>
              <a:t>of</a:t>
            </a:r>
            <a:r>
              <a:rPr lang="de-DE" sz="1200" dirty="0"/>
              <a:t> NCNPR 589 and JT_101 </a:t>
            </a:r>
            <a:r>
              <a:rPr lang="de-DE" sz="1200" dirty="0" err="1"/>
              <a:t>were</a:t>
            </a:r>
            <a:r>
              <a:rPr lang="de-DE" sz="1200" dirty="0"/>
              <a:t> not identical with </a:t>
            </a:r>
            <a:r>
              <a:rPr lang="de-DE" sz="1200" i="1" dirty="0"/>
              <a:t>E. americana </a:t>
            </a:r>
            <a:r>
              <a:rPr lang="de-DE" sz="1200" dirty="0" err="1"/>
              <a:t>sequence</a:t>
            </a:r>
            <a:r>
              <a:rPr lang="de-DE" sz="1200" dirty="0"/>
              <a:t>. ITS2 </a:t>
            </a:r>
            <a:r>
              <a:rPr lang="de-DE" sz="1200" dirty="0" err="1"/>
              <a:t>sequence</a:t>
            </a:r>
            <a:r>
              <a:rPr lang="de-DE" sz="1200" dirty="0"/>
              <a:t> </a:t>
            </a:r>
            <a:r>
              <a:rPr lang="de-DE" sz="1200" dirty="0" err="1"/>
              <a:t>of</a:t>
            </a:r>
            <a:r>
              <a:rPr lang="de-DE" sz="1200" dirty="0"/>
              <a:t> JT_1031 </a:t>
            </a:r>
            <a:r>
              <a:rPr lang="de-DE" sz="1200" dirty="0" err="1"/>
              <a:t>matched</a:t>
            </a:r>
            <a:r>
              <a:rPr lang="de-DE" sz="1200" dirty="0"/>
              <a:t> </a:t>
            </a:r>
            <a:r>
              <a:rPr lang="de-DE" sz="1200" dirty="0" err="1"/>
              <a:t>that</a:t>
            </a:r>
            <a:r>
              <a:rPr lang="de-DE" sz="1200" dirty="0"/>
              <a:t> </a:t>
            </a:r>
            <a:r>
              <a:rPr lang="de-DE" sz="1200" dirty="0" err="1"/>
              <a:t>of</a:t>
            </a:r>
            <a:r>
              <a:rPr lang="de-DE" sz="1200" dirty="0"/>
              <a:t> </a:t>
            </a:r>
            <a:r>
              <a:rPr lang="de-DE" sz="1200" i="1" dirty="0"/>
              <a:t>E. intermedia </a:t>
            </a:r>
            <a:r>
              <a:rPr lang="de-DE" sz="1200" dirty="0"/>
              <a:t>and </a:t>
            </a:r>
            <a:r>
              <a:rPr lang="de-DE" sz="1200" i="1" dirty="0"/>
              <a:t>E. sinica</a:t>
            </a:r>
            <a:r>
              <a:rPr lang="de-DE" sz="1200" dirty="0"/>
              <a:t>. The ITS2 sequence cannot distinguish between the </a:t>
            </a:r>
            <a:r>
              <a:rPr lang="de-DE" sz="1200" dirty="0" err="1"/>
              <a:t>two</a:t>
            </a:r>
            <a:r>
              <a:rPr lang="de-DE" sz="1200" dirty="0"/>
              <a:t> </a:t>
            </a:r>
            <a:r>
              <a:rPr lang="de-DE" sz="1200" dirty="0" err="1"/>
              <a:t>species</a:t>
            </a:r>
            <a:r>
              <a:rPr lang="de-DE" sz="1200" dirty="0"/>
              <a:t> E </a:t>
            </a:r>
            <a:r>
              <a:rPr lang="de-DE" sz="1200" i="1" dirty="0"/>
              <a:t>. intermedia </a:t>
            </a:r>
            <a:r>
              <a:rPr lang="de-DE" sz="1200" dirty="0"/>
              <a:t>and </a:t>
            </a:r>
            <a:r>
              <a:rPr lang="de-DE" sz="1200" i="1" dirty="0"/>
              <a:t>E. </a:t>
            </a:r>
            <a:r>
              <a:rPr lang="de-DE" sz="1200" i="1" dirty="0" err="1"/>
              <a:t>sinica</a:t>
            </a:r>
            <a:r>
              <a:rPr lang="de-DE" sz="1200" dirty="0"/>
              <a:t>.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Based on this sequence comparison,  the test sample JT_1031 can be either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E.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sinica</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or E. intermedia.</a:t>
            </a:r>
            <a:endParaRPr lang="en-US" sz="1200" i="1" dirty="0"/>
          </a:p>
        </p:txBody>
      </p:sp>
      <p:sp>
        <p:nvSpPr>
          <p:cNvPr id="8" name="TextBox 7"/>
          <p:cNvSpPr txBox="1"/>
          <p:nvPr/>
        </p:nvSpPr>
        <p:spPr>
          <a:xfrm>
            <a:off x="135471" y="1774343"/>
            <a:ext cx="907621" cy="253916"/>
          </a:xfrm>
          <a:prstGeom prst="rect">
            <a:avLst/>
          </a:prstGeom>
          <a:noFill/>
        </p:spPr>
        <p:txBody>
          <a:bodyPr wrap="none" rtlCol="0">
            <a:spAutoFit/>
          </a:bodyPr>
          <a:lstStyle/>
          <a:p>
            <a:r>
              <a:rPr lang="de-DE" sz="1050" i="1" dirty="0">
                <a:solidFill>
                  <a:srgbClr val="FF0000"/>
                </a:solidFill>
              </a:rPr>
              <a:t>E. intermedia</a:t>
            </a:r>
            <a:endParaRPr lang="en-US" sz="1050" i="1" dirty="0">
              <a:solidFill>
                <a:srgbClr val="FF0000"/>
              </a:solidFill>
            </a:endParaRPr>
          </a:p>
        </p:txBody>
      </p:sp>
      <p:sp>
        <p:nvSpPr>
          <p:cNvPr id="9" name="Rectangle 8"/>
          <p:cNvSpPr/>
          <p:nvPr/>
        </p:nvSpPr>
        <p:spPr>
          <a:xfrm>
            <a:off x="757757" y="4943730"/>
            <a:ext cx="10526281" cy="646331"/>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Sequences for alignment (sequences available at NCBI):</a:t>
            </a:r>
          </a:p>
          <a:p>
            <a:r>
              <a:rPr lang="en-US" sz="1200" dirty="0">
                <a:latin typeface="Calibri" panose="020F0502020204030204" pitchFamily="34" charset="0"/>
                <a:ea typeface="Calibri" panose="020F0502020204030204" pitchFamily="34" charset="0"/>
                <a:cs typeface="Times New Roman" panose="02020603050405020304" pitchFamily="18" charset="0"/>
              </a:rPr>
              <a:t>DQ028782, MW092870, KP788830, KP788838, KP788809, OQ411900, KP788833, KP788843, KP788832, KP788829, KP788826, KP788822, KP788815, MW092843, AY755758, GU968563, AY755741, GU968550, AY755747, AY755749, GU968566, GU968567, GU968545, AY755765</a:t>
            </a:r>
            <a:endParaRPr lang="en-US" sz="1200"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77" t="-135" r="177" b="87479"/>
          <a:stretch/>
        </p:blipFill>
        <p:spPr>
          <a:xfrm>
            <a:off x="971554" y="882305"/>
            <a:ext cx="10779840" cy="444848"/>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12689" b="83668"/>
          <a:stretch/>
        </p:blipFill>
        <p:spPr>
          <a:xfrm>
            <a:off x="988488" y="1397119"/>
            <a:ext cx="10779840" cy="128016"/>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16071" b="66239"/>
          <a:stretch/>
        </p:blipFill>
        <p:spPr>
          <a:xfrm>
            <a:off x="988488" y="1590405"/>
            <a:ext cx="10779840" cy="621792"/>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t="50672" b="35295"/>
          <a:stretch/>
        </p:blipFill>
        <p:spPr>
          <a:xfrm>
            <a:off x="988488" y="2935144"/>
            <a:ext cx="10779840" cy="493204"/>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64461"/>
          <a:stretch/>
        </p:blipFill>
        <p:spPr>
          <a:xfrm>
            <a:off x="988488" y="3520149"/>
            <a:ext cx="10779840" cy="1249137"/>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t="33463" b="49193"/>
          <a:stretch/>
        </p:blipFill>
        <p:spPr>
          <a:xfrm>
            <a:off x="988488" y="2261661"/>
            <a:ext cx="10779840" cy="609597"/>
          </a:xfrm>
          <a:prstGeom prst="rect">
            <a:avLst/>
          </a:prstGeom>
        </p:spPr>
      </p:pic>
      <p:sp>
        <p:nvSpPr>
          <p:cNvPr id="16" name="TextBox 15">
            <a:extLst>
              <a:ext uri="{FF2B5EF4-FFF2-40B4-BE49-F238E27FC236}">
                <a16:creationId xmlns:a16="http://schemas.microsoft.com/office/drawing/2014/main" id="{E1F48B4F-B20D-18C3-B4F3-5AC61E2FEA68}"/>
              </a:ext>
            </a:extLst>
          </p:cNvPr>
          <p:cNvSpPr txBox="1"/>
          <p:nvPr/>
        </p:nvSpPr>
        <p:spPr>
          <a:xfrm>
            <a:off x="7387464" y="6273225"/>
            <a:ext cx="4569186" cy="584775"/>
          </a:xfrm>
          <a:prstGeom prst="rect">
            <a:avLst/>
          </a:prstGeom>
          <a:noFill/>
        </p:spPr>
        <p:txBody>
          <a:bodyPr wrap="square">
            <a:spAutoFit/>
          </a:bodyPr>
          <a:lstStyle/>
          <a:p>
            <a:r>
              <a:rPr lang="en-US" sz="800" b="0" i="0" u="none" strike="noStrike" dirty="0">
                <a:effectLst/>
                <a:latin typeface="Aptos" panose="020B0004020202020204" pitchFamily="34" charset="0"/>
              </a:rPr>
              <a:t>JT</a:t>
            </a:r>
            <a:r>
              <a:rPr lang="de-DE" sz="800" dirty="0"/>
              <a:t>_1031: </a:t>
            </a:r>
            <a:r>
              <a:rPr lang="en-US" sz="800" dirty="0">
                <a:effectLst/>
                <a:latin typeface="Aptos" panose="020B0004020202020204" pitchFamily="34" charset="0"/>
                <a:ea typeface="Aptos" panose="020B0004020202020204" pitchFamily="34" charset="0"/>
                <a:cs typeface="Times New Roman" panose="02020603050405020304" pitchFamily="18" charset="0"/>
              </a:rPr>
              <a:t>powdered test material (raw material used to prepare ethanolic extract RK-3-28-1-ES) </a:t>
            </a:r>
            <a:endParaRPr lang="en-US" sz="800" b="0" i="0" u="none" strike="noStrike" dirty="0">
              <a:effectLst/>
              <a:latin typeface="Aptos" panose="020B0004020202020204" pitchFamily="34" charset="0"/>
            </a:endParaRPr>
          </a:p>
          <a:p>
            <a:r>
              <a:rPr lang="de-DE" sz="800" dirty="0"/>
              <a:t>NCNPR 589: </a:t>
            </a:r>
            <a:r>
              <a:rPr lang="de-DE" sz="800" dirty="0" err="1"/>
              <a:t>testing</a:t>
            </a:r>
            <a:r>
              <a:rPr lang="de-DE" sz="800" dirty="0"/>
              <a:t> </a:t>
            </a:r>
            <a:r>
              <a:rPr lang="de-DE" sz="800" dirty="0" err="1"/>
              <a:t>laboratory‘s</a:t>
            </a:r>
            <a:r>
              <a:rPr lang="de-DE" sz="800" dirty="0"/>
              <a:t> E. </a:t>
            </a:r>
            <a:r>
              <a:rPr lang="de-DE" sz="800" dirty="0" err="1"/>
              <a:t>sinica</a:t>
            </a:r>
            <a:r>
              <a:rPr lang="de-DE" sz="800" dirty="0"/>
              <a:t> </a:t>
            </a:r>
            <a:r>
              <a:rPr lang="de-DE" sz="800" dirty="0" err="1"/>
              <a:t>reference</a:t>
            </a:r>
            <a:r>
              <a:rPr lang="de-DE" sz="800" dirty="0"/>
              <a:t> sample</a:t>
            </a:r>
          </a:p>
          <a:p>
            <a:r>
              <a:rPr lang="de-DE" sz="800" dirty="0"/>
              <a:t>NCNPR 19652: </a:t>
            </a:r>
            <a:r>
              <a:rPr lang="de-DE" sz="800" dirty="0" err="1"/>
              <a:t>testing</a:t>
            </a:r>
            <a:r>
              <a:rPr lang="de-DE" sz="800" dirty="0"/>
              <a:t> </a:t>
            </a:r>
            <a:r>
              <a:rPr lang="de-DE" sz="800" dirty="0" err="1"/>
              <a:t>laboratory‘s</a:t>
            </a:r>
            <a:r>
              <a:rPr lang="de-DE" sz="800" dirty="0"/>
              <a:t> </a:t>
            </a:r>
            <a:r>
              <a:rPr lang="de-DE" sz="800" dirty="0" err="1"/>
              <a:t>xxxxxx</a:t>
            </a:r>
            <a:endParaRPr lang="de-DE" sz="800" dirty="0"/>
          </a:p>
          <a:p>
            <a:r>
              <a:rPr lang="de-DE" sz="800" b="0" i="0" u="none" strike="noStrike" dirty="0">
                <a:effectLst/>
                <a:latin typeface="Aptos" panose="020B0004020202020204" pitchFamily="34" charset="0"/>
              </a:rPr>
              <a:t>NCBI: </a:t>
            </a:r>
            <a:r>
              <a:rPr lang="en-US" sz="800" dirty="0">
                <a:effectLst/>
                <a:latin typeface="Aptos" panose="020B0004020202020204" pitchFamily="34" charset="0"/>
                <a:ea typeface="Aptos" panose="020B0004020202020204" pitchFamily="34" charset="0"/>
                <a:cs typeface="Times New Roman" panose="02020603050405020304" pitchFamily="18" charset="0"/>
              </a:rPr>
              <a:t>National Center for Biotechnology Information </a:t>
            </a:r>
            <a:endParaRPr lang="en-US" sz="800" b="0" i="0" u="none" strike="noStrike" dirty="0">
              <a:effectLst/>
              <a:latin typeface="Aptos" panose="020B0004020202020204" pitchFamily="34" charset="0"/>
            </a:endParaRPr>
          </a:p>
        </p:txBody>
      </p:sp>
    </p:spTree>
    <p:extLst>
      <p:ext uri="{BB962C8B-B14F-4D97-AF65-F5344CB8AC3E}">
        <p14:creationId xmlns:p14="http://schemas.microsoft.com/office/powerpoint/2010/main" val="333895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6933" y="1676400"/>
            <a:ext cx="4472058" cy="1107996"/>
          </a:xfrm>
          <a:prstGeom prst="rect">
            <a:avLst/>
          </a:prstGeom>
          <a:noFill/>
        </p:spPr>
        <p:txBody>
          <a:bodyPr wrap="none" rtlCol="0">
            <a:spAutoFit/>
          </a:bodyPr>
          <a:lstStyle/>
          <a:p>
            <a:r>
              <a:rPr lang="en-US" sz="6600" dirty="0" smtClean="0"/>
              <a:t>Edited slides</a:t>
            </a:r>
            <a:endParaRPr lang="en-US" sz="6600" dirty="0"/>
          </a:p>
        </p:txBody>
      </p:sp>
    </p:spTree>
    <p:extLst>
      <p:ext uri="{BB962C8B-B14F-4D97-AF65-F5344CB8AC3E}">
        <p14:creationId xmlns:p14="http://schemas.microsoft.com/office/powerpoint/2010/main" val="2107997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9E5B8-4F87-7805-97F1-672019EE7277}"/>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75831EA0-0530-033F-6BF1-8AA8403ACAD2}"/>
              </a:ext>
            </a:extLst>
          </p:cNvPr>
          <p:cNvSpPr>
            <a:spLocks noGrp="1"/>
          </p:cNvSpPr>
          <p:nvPr>
            <p:ph idx="1"/>
          </p:nvPr>
        </p:nvSpPr>
        <p:spPr>
          <a:xfrm>
            <a:off x="838200" y="1374688"/>
            <a:ext cx="10515600" cy="3510463"/>
          </a:xfrm>
        </p:spPr>
        <p:txBody>
          <a:bodyPr>
            <a:normAutofit fontScale="92500"/>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DNA was extracted using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DNeasy</a:t>
            </a:r>
            <a:r>
              <a:rPr lang="en-US" sz="1800" dirty="0">
                <a:effectLst/>
                <a:latin typeface="Calibri" panose="020F0502020204030204" pitchFamily="34" charset="0"/>
                <a:ea typeface="Calibri" panose="020F0502020204030204" pitchFamily="34" charset="0"/>
                <a:cs typeface="Times New Roman" panose="02020603050405020304" pitchFamily="18" charset="0"/>
              </a:rPr>
              <a:t> Mini Kit (Qiagen) according to the manufacturer’s instructions. Extracted DNA was then used either undiluted or as a 1:10 dilution and subjected to amplify the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ITS and ITS2 genomic </a:t>
            </a:r>
            <a:r>
              <a:rPr lang="en-US" sz="1800" dirty="0">
                <a:effectLst/>
                <a:latin typeface="Calibri" panose="020F0502020204030204" pitchFamily="34" charset="0"/>
                <a:ea typeface="Calibri" panose="020F0502020204030204" pitchFamily="34" charset="0"/>
                <a:cs typeface="Times New Roman" panose="02020603050405020304" pitchFamily="18" charset="0"/>
              </a:rPr>
              <a:t>regions with the primers listed in table 1. PCR consisted of a 25-μL reaction mixture containing 2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μL</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undiluted DNA solution or a 1:10 DNA dilution, 1 × PCR reaction buffer, 0.2mM dNTP mixture, 0.2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μM</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each primer, 1.5mM MgCl2, and 1 U of Platinum Taq DNA Polymerase (Invitrogen). The PCR program consisted of an initial denaturation step at 94 °C for 3 min, followed by 35 cycles at 94°C for 30 sec, 50°C for 30 sec and 72°C for 1.5 min.</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amplification, 10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uL</a:t>
            </a:r>
            <a:r>
              <a:rPr lang="en-US" sz="1800" dirty="0">
                <a:effectLst/>
                <a:latin typeface="Calibri" panose="020F0502020204030204" pitchFamily="34" charset="0"/>
                <a:ea typeface="Calibri" panose="020F0502020204030204" pitchFamily="34" charset="0"/>
                <a:cs typeface="Times New Roman" panose="02020603050405020304" pitchFamily="18" charset="0"/>
              </a:rPr>
              <a:t> were analyzed by electrophoresis on 1.5% borate agarose gel and visualized under UV light. PCR products were compared to the molecular size standard 1 kb plus DNA ladder (Invitrogen). Resulting PCR products were cloned into Vector pCR4-TOPO TA (Invitrogen) and transferred into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 coli </a:t>
            </a:r>
            <a:r>
              <a:rPr lang="en-US" sz="1800" dirty="0">
                <a:effectLst/>
                <a:latin typeface="Calibri" panose="020F0502020204030204" pitchFamily="34" charset="0"/>
                <a:ea typeface="Calibri" panose="020F0502020204030204" pitchFamily="34" charset="0"/>
                <a:cs typeface="Times New Roman" panose="02020603050405020304" pitchFamily="18" charset="0"/>
              </a:rPr>
              <a:t>according to the manufacturer’s instructions. Eight transformants per cloning event were subjected to colony PCR using M13F and M13R primers. The PCR products of four transformants per cloning event were sequenced with M13 forward and reverse primers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Genewiz</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Azenta</a:t>
            </a:r>
            <a:r>
              <a:rPr lang="en-US" sz="1800" dirty="0">
                <a:effectLst/>
                <a:latin typeface="Calibri" panose="020F0502020204030204" pitchFamily="34" charset="0"/>
                <a:ea typeface="Calibri" panose="020F0502020204030204" pitchFamily="34" charset="0"/>
                <a:cs typeface="Times New Roman" panose="02020603050405020304" pitchFamily="18" charset="0"/>
              </a:rPr>
              <a:t>. Derived sequences were trimmed and subjected to homology search against the NCBI nucleotide database using BLAST available 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Geneious</a:t>
            </a:r>
            <a:r>
              <a:rPr lang="en-US" sz="1800" dirty="0">
                <a:effectLst/>
                <a:latin typeface="Calibri" panose="020F0502020204030204" pitchFamily="34" charset="0"/>
                <a:ea typeface="Calibri" panose="020F0502020204030204" pitchFamily="34" charset="0"/>
                <a:cs typeface="Times New Roman" panose="02020603050405020304" pitchFamily="18" charset="0"/>
              </a:rPr>
              <a:t> Prime 2022.1.1 (Biomatters. LTD).</a:t>
            </a:r>
          </a:p>
        </p:txBody>
      </p:sp>
      <p:graphicFrame>
        <p:nvGraphicFramePr>
          <p:cNvPr id="8" name="Table 7">
            <a:extLst>
              <a:ext uri="{FF2B5EF4-FFF2-40B4-BE49-F238E27FC236}">
                <a16:creationId xmlns:a16="http://schemas.microsoft.com/office/drawing/2014/main" id="{46E785EC-9097-F5E1-77FB-5659598B8D6F}"/>
              </a:ext>
            </a:extLst>
          </p:cNvPr>
          <p:cNvGraphicFramePr>
            <a:graphicFrameLocks noGrp="1"/>
          </p:cNvGraphicFramePr>
          <p:nvPr>
            <p:extLst>
              <p:ext uri="{D42A27DB-BD31-4B8C-83A1-F6EECF244321}">
                <p14:modId xmlns:p14="http://schemas.microsoft.com/office/powerpoint/2010/main" val="1959837502"/>
              </p:ext>
            </p:extLst>
          </p:nvPr>
        </p:nvGraphicFramePr>
        <p:xfrm>
          <a:off x="939800" y="5051932"/>
          <a:ext cx="4206240" cy="818610"/>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3038005500"/>
                    </a:ext>
                  </a:extLst>
                </a:gridCol>
                <a:gridCol w="2103120">
                  <a:extLst>
                    <a:ext uri="{9D8B030D-6E8A-4147-A177-3AD203B41FA5}">
                      <a16:colId xmlns:a16="http://schemas.microsoft.com/office/drawing/2014/main" val="2300660088"/>
                    </a:ext>
                  </a:extLst>
                </a:gridCol>
              </a:tblGrid>
              <a:tr h="37642">
                <a:tc>
                  <a:txBody>
                    <a:bodyPr/>
                    <a:lstStyle/>
                    <a:p>
                      <a:pPr marL="0" marR="0">
                        <a:lnSpc>
                          <a:spcPct val="107000"/>
                        </a:lnSpc>
                        <a:spcBef>
                          <a:spcPts val="0"/>
                        </a:spcBef>
                        <a:spcAft>
                          <a:spcPts val="0"/>
                        </a:spcAft>
                      </a:pPr>
                      <a:r>
                        <a:rPr lang="en-US" sz="1000" dirty="0">
                          <a:effectLst/>
                        </a:rPr>
                        <a:t> Primer name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sequence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68847481"/>
                  </a:ext>
                </a:extLst>
              </a:tr>
              <a:tr h="220927">
                <a:tc>
                  <a:txBody>
                    <a:bodyPr/>
                    <a:lstStyle/>
                    <a:p>
                      <a:pPr marL="0" marR="0">
                        <a:lnSpc>
                          <a:spcPct val="107000"/>
                        </a:lnSpc>
                        <a:spcBef>
                          <a:spcPts val="0"/>
                        </a:spcBef>
                        <a:spcAft>
                          <a:spcPts val="0"/>
                        </a:spcAft>
                      </a:pPr>
                      <a:r>
                        <a:rPr lang="en-US" sz="1000">
                          <a:effectLst/>
                        </a:rPr>
                        <a:t>ITS-S2F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dirty="0">
                          <a:effectLst/>
                        </a:rPr>
                        <a:t>ATG CGA TAC TTG GTG TGA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8258445"/>
                  </a:ext>
                </a:extLst>
              </a:tr>
              <a:tr h="220927">
                <a:tc>
                  <a:txBody>
                    <a:bodyPr/>
                    <a:lstStyle/>
                    <a:p>
                      <a:pPr marL="0" marR="0">
                        <a:lnSpc>
                          <a:spcPct val="107000"/>
                        </a:lnSpc>
                        <a:spcBef>
                          <a:spcPts val="0"/>
                        </a:spcBef>
                        <a:spcAft>
                          <a:spcPts val="0"/>
                        </a:spcAft>
                      </a:pPr>
                      <a:r>
                        <a:rPr lang="en-US" sz="1000">
                          <a:effectLst/>
                        </a:rPr>
                        <a:t>ITS1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TCC GTA GGT GAA CCT GCG 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62262824"/>
                  </a:ext>
                </a:extLst>
              </a:tr>
              <a:tr h="220927">
                <a:tc>
                  <a:txBody>
                    <a:bodyPr/>
                    <a:lstStyle/>
                    <a:p>
                      <a:pPr marL="0" marR="0">
                        <a:lnSpc>
                          <a:spcPct val="107000"/>
                        </a:lnSpc>
                        <a:spcBef>
                          <a:spcPts val="0"/>
                        </a:spcBef>
                        <a:spcAft>
                          <a:spcPts val="0"/>
                        </a:spcAft>
                      </a:pPr>
                      <a:r>
                        <a:rPr lang="en-US" sz="1000">
                          <a:effectLst/>
                        </a:rPr>
                        <a:t>ITS4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de-DE" sz="1000" dirty="0">
                          <a:effectLst/>
                        </a:rPr>
                        <a:t>TCC TCC GCT TAT TGA TAT GC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9835837"/>
                  </a:ext>
                </a:extLst>
              </a:tr>
            </a:tbl>
          </a:graphicData>
        </a:graphic>
      </p:graphicFrame>
      <p:sp>
        <p:nvSpPr>
          <p:cNvPr id="9" name="Rectangle 3">
            <a:extLst>
              <a:ext uri="{FF2B5EF4-FFF2-40B4-BE49-F238E27FC236}">
                <a16:creationId xmlns:a16="http://schemas.microsoft.com/office/drawing/2014/main" id="{5E0FFFED-F556-4547-2300-246E4566AA15}"/>
              </a:ext>
            </a:extLst>
          </p:cNvPr>
          <p:cNvSpPr>
            <a:spLocks noChangeArrowheads="1"/>
          </p:cNvSpPr>
          <p:nvPr/>
        </p:nvSpPr>
        <p:spPr bwMode="auto">
          <a:xfrm>
            <a:off x="838200" y="482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Table 1: Primers for PCR</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10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471" y="1330322"/>
            <a:ext cx="808235" cy="261610"/>
          </a:xfrm>
          <a:prstGeom prst="rect">
            <a:avLst/>
          </a:prstGeom>
          <a:noFill/>
        </p:spPr>
        <p:txBody>
          <a:bodyPr wrap="none" rtlCol="0">
            <a:spAutoFit/>
          </a:bodyPr>
          <a:lstStyle/>
          <a:p>
            <a:r>
              <a:rPr lang="de-DE" sz="1050" dirty="0"/>
              <a:t>NCNPR 589</a:t>
            </a:r>
            <a:endParaRPr lang="en-US" sz="1050" dirty="0"/>
          </a:p>
        </p:txBody>
      </p:sp>
      <p:sp>
        <p:nvSpPr>
          <p:cNvPr id="3" name="TextBox 2"/>
          <p:cNvSpPr txBox="1"/>
          <p:nvPr/>
        </p:nvSpPr>
        <p:spPr>
          <a:xfrm>
            <a:off x="135471" y="1148789"/>
            <a:ext cx="636713" cy="253916"/>
          </a:xfrm>
          <a:prstGeom prst="rect">
            <a:avLst/>
          </a:prstGeom>
          <a:noFill/>
        </p:spPr>
        <p:txBody>
          <a:bodyPr wrap="none" rtlCol="0">
            <a:spAutoFit/>
          </a:bodyPr>
          <a:lstStyle/>
          <a:p>
            <a:r>
              <a:rPr lang="de-DE" sz="1050" dirty="0"/>
              <a:t>JT_1031</a:t>
            </a:r>
            <a:endParaRPr lang="en-US" sz="1050" dirty="0"/>
          </a:p>
        </p:txBody>
      </p:sp>
      <p:sp>
        <p:nvSpPr>
          <p:cNvPr id="4" name="TextBox 3"/>
          <p:cNvSpPr txBox="1"/>
          <p:nvPr/>
        </p:nvSpPr>
        <p:spPr>
          <a:xfrm>
            <a:off x="135471" y="2452203"/>
            <a:ext cx="622286" cy="253916"/>
          </a:xfrm>
          <a:prstGeom prst="rect">
            <a:avLst/>
          </a:prstGeom>
          <a:noFill/>
        </p:spPr>
        <p:txBody>
          <a:bodyPr wrap="none" rtlCol="0">
            <a:spAutoFit/>
          </a:bodyPr>
          <a:lstStyle/>
          <a:p>
            <a:r>
              <a:rPr lang="de-DE" sz="1050" i="1" dirty="0">
                <a:solidFill>
                  <a:srgbClr val="FF0000"/>
                </a:solidFill>
              </a:rPr>
              <a:t>E. sinica</a:t>
            </a:r>
            <a:endParaRPr lang="en-US" sz="1050" i="1" dirty="0">
              <a:solidFill>
                <a:srgbClr val="FF0000"/>
              </a:solidFill>
            </a:endParaRPr>
          </a:p>
        </p:txBody>
      </p:sp>
      <p:sp>
        <p:nvSpPr>
          <p:cNvPr id="5" name="TextBox 4"/>
          <p:cNvSpPr txBox="1"/>
          <p:nvPr/>
        </p:nvSpPr>
        <p:spPr>
          <a:xfrm>
            <a:off x="135471" y="3054788"/>
            <a:ext cx="886781" cy="253916"/>
          </a:xfrm>
          <a:prstGeom prst="rect">
            <a:avLst/>
          </a:prstGeom>
          <a:noFill/>
        </p:spPr>
        <p:txBody>
          <a:bodyPr wrap="none" rtlCol="0">
            <a:spAutoFit/>
          </a:bodyPr>
          <a:lstStyle/>
          <a:p>
            <a:r>
              <a:rPr lang="de-DE" sz="1050" i="1" dirty="0"/>
              <a:t>E. americana</a:t>
            </a:r>
            <a:endParaRPr lang="en-US" sz="1050" i="1" dirty="0"/>
          </a:p>
        </p:txBody>
      </p:sp>
      <p:sp>
        <p:nvSpPr>
          <p:cNvPr id="6" name="TextBox 5"/>
          <p:cNvSpPr txBox="1"/>
          <p:nvPr/>
        </p:nvSpPr>
        <p:spPr>
          <a:xfrm>
            <a:off x="135471" y="4017759"/>
            <a:ext cx="891591" cy="253916"/>
          </a:xfrm>
          <a:prstGeom prst="rect">
            <a:avLst/>
          </a:prstGeom>
          <a:noFill/>
        </p:spPr>
        <p:txBody>
          <a:bodyPr wrap="none" rtlCol="0">
            <a:spAutoFit/>
          </a:bodyPr>
          <a:lstStyle/>
          <a:p>
            <a:r>
              <a:rPr lang="de-DE" sz="1050" dirty="0"/>
              <a:t>Var. </a:t>
            </a:r>
            <a:r>
              <a:rPr lang="de-DE" sz="1050" i="1" dirty="0"/>
              <a:t>Ephedra</a:t>
            </a:r>
            <a:endParaRPr lang="en-US" sz="1050" i="1" dirty="0"/>
          </a:p>
        </p:txBody>
      </p:sp>
      <p:sp>
        <p:nvSpPr>
          <p:cNvPr id="7" name="TextBox 6"/>
          <p:cNvSpPr txBox="1"/>
          <p:nvPr/>
        </p:nvSpPr>
        <p:spPr>
          <a:xfrm>
            <a:off x="757757" y="5546922"/>
            <a:ext cx="10972800" cy="830997"/>
          </a:xfrm>
          <a:prstGeom prst="rect">
            <a:avLst/>
          </a:prstGeom>
          <a:noFill/>
        </p:spPr>
        <p:txBody>
          <a:bodyPr wrap="square" rtlCol="0">
            <a:spAutoFit/>
          </a:bodyPr>
          <a:lstStyle/>
          <a:p>
            <a:r>
              <a:rPr lang="de-DE" sz="1200" dirty="0"/>
              <a:t>ITS2 sequences of </a:t>
            </a:r>
            <a:r>
              <a:rPr lang="de-DE" sz="1200" dirty="0" err="1"/>
              <a:t>two</a:t>
            </a:r>
            <a:r>
              <a:rPr lang="de-DE" sz="1200" dirty="0"/>
              <a:t> </a:t>
            </a:r>
            <a:r>
              <a:rPr lang="de-DE" sz="1200" dirty="0" err="1"/>
              <a:t>samples</a:t>
            </a:r>
            <a:r>
              <a:rPr lang="de-DE" sz="1200" dirty="0"/>
              <a:t> (</a:t>
            </a:r>
            <a:r>
              <a:rPr lang="de-DE" sz="1200" dirty="0" err="1"/>
              <a:t>test</a:t>
            </a:r>
            <a:r>
              <a:rPr lang="de-DE" sz="1200" dirty="0"/>
              <a:t> sample JT_1031  and </a:t>
            </a:r>
            <a:r>
              <a:rPr lang="de-DE" sz="1200" dirty="0" err="1"/>
              <a:t>testing</a:t>
            </a:r>
            <a:r>
              <a:rPr lang="de-DE" sz="1200" dirty="0"/>
              <a:t> </a:t>
            </a:r>
            <a:r>
              <a:rPr lang="de-DE" sz="1200" dirty="0" err="1"/>
              <a:t>laboratory‘s</a:t>
            </a:r>
            <a:r>
              <a:rPr lang="de-DE" sz="1200" dirty="0"/>
              <a:t> </a:t>
            </a:r>
            <a:r>
              <a:rPr lang="de-DE" sz="1200" i="1" dirty="0"/>
              <a:t>E. </a:t>
            </a:r>
            <a:r>
              <a:rPr lang="de-DE" sz="1200" i="1" dirty="0" err="1"/>
              <a:t>sinica</a:t>
            </a:r>
            <a:r>
              <a:rPr lang="de-DE" sz="1200" i="1" dirty="0"/>
              <a:t> </a:t>
            </a:r>
            <a:r>
              <a:rPr lang="de-DE" sz="1200" dirty="0" err="1"/>
              <a:t>reference</a:t>
            </a:r>
            <a:r>
              <a:rPr lang="de-DE" sz="1200" dirty="0"/>
              <a:t> sample NCNPR 589)  </a:t>
            </a:r>
            <a:r>
              <a:rPr lang="de-DE" sz="1200" dirty="0" err="1"/>
              <a:t>were</a:t>
            </a:r>
            <a:r>
              <a:rPr lang="de-DE" sz="1200" dirty="0"/>
              <a:t> </a:t>
            </a:r>
            <a:r>
              <a:rPr lang="de-DE" sz="1200" dirty="0" err="1"/>
              <a:t>compared</a:t>
            </a:r>
            <a:r>
              <a:rPr lang="de-DE" sz="1200" dirty="0"/>
              <a:t> to available ITS2 sequences from NCBI. ITS2 </a:t>
            </a:r>
            <a:r>
              <a:rPr lang="de-DE" sz="1200" dirty="0" err="1"/>
              <a:t>sequences</a:t>
            </a:r>
            <a:r>
              <a:rPr lang="de-DE" sz="1200" dirty="0"/>
              <a:t> </a:t>
            </a:r>
            <a:r>
              <a:rPr lang="de-DE" sz="1200" dirty="0" err="1"/>
              <a:t>of</a:t>
            </a:r>
            <a:r>
              <a:rPr lang="de-DE" sz="1200" dirty="0"/>
              <a:t> NCNPR 589 and JT_101 </a:t>
            </a:r>
            <a:r>
              <a:rPr lang="de-DE" sz="1200" dirty="0" err="1"/>
              <a:t>were</a:t>
            </a:r>
            <a:r>
              <a:rPr lang="de-DE" sz="1200" dirty="0"/>
              <a:t> not identical with </a:t>
            </a:r>
            <a:r>
              <a:rPr lang="de-DE" sz="1200" i="1" dirty="0"/>
              <a:t>E. americana </a:t>
            </a:r>
            <a:r>
              <a:rPr lang="de-DE" sz="1200" dirty="0" smtClean="0"/>
              <a:t>sequences. </a:t>
            </a:r>
            <a:r>
              <a:rPr lang="de-DE" sz="1200" dirty="0"/>
              <a:t>ITS2 </a:t>
            </a:r>
            <a:r>
              <a:rPr lang="de-DE" sz="1200" dirty="0" err="1"/>
              <a:t>sequence</a:t>
            </a:r>
            <a:r>
              <a:rPr lang="de-DE" sz="1200" dirty="0"/>
              <a:t> </a:t>
            </a:r>
            <a:r>
              <a:rPr lang="de-DE" sz="1200" dirty="0" err="1"/>
              <a:t>of</a:t>
            </a:r>
            <a:r>
              <a:rPr lang="de-DE" sz="1200" dirty="0"/>
              <a:t> JT_1031 </a:t>
            </a:r>
            <a:r>
              <a:rPr lang="de-DE" sz="1200" dirty="0" err="1"/>
              <a:t>matched</a:t>
            </a:r>
            <a:r>
              <a:rPr lang="de-DE" sz="1200" dirty="0"/>
              <a:t> </a:t>
            </a:r>
            <a:r>
              <a:rPr lang="de-DE" sz="1200" dirty="0" err="1"/>
              <a:t>that</a:t>
            </a:r>
            <a:r>
              <a:rPr lang="de-DE" sz="1200" dirty="0"/>
              <a:t> </a:t>
            </a:r>
            <a:r>
              <a:rPr lang="de-DE" sz="1200" dirty="0" err="1"/>
              <a:t>of</a:t>
            </a:r>
            <a:r>
              <a:rPr lang="de-DE" sz="1200" dirty="0"/>
              <a:t> </a:t>
            </a:r>
            <a:r>
              <a:rPr lang="de-DE" sz="1200" i="1" dirty="0"/>
              <a:t>E. intermedia </a:t>
            </a:r>
            <a:r>
              <a:rPr lang="de-DE" sz="1200" dirty="0"/>
              <a:t>and </a:t>
            </a:r>
            <a:r>
              <a:rPr lang="de-DE" sz="1200" i="1" dirty="0"/>
              <a:t>E. sinica</a:t>
            </a:r>
            <a:r>
              <a:rPr lang="de-DE" sz="1200" dirty="0"/>
              <a:t>. The ITS2 sequence cannot distinguish between the </a:t>
            </a:r>
            <a:r>
              <a:rPr lang="de-DE" sz="1200" dirty="0" err="1"/>
              <a:t>two</a:t>
            </a:r>
            <a:r>
              <a:rPr lang="de-DE" sz="1200" dirty="0"/>
              <a:t> </a:t>
            </a:r>
            <a:r>
              <a:rPr lang="de-DE" sz="1200" dirty="0" err="1"/>
              <a:t>species</a:t>
            </a:r>
            <a:r>
              <a:rPr lang="de-DE" sz="1200" dirty="0"/>
              <a:t> </a:t>
            </a:r>
            <a:r>
              <a:rPr lang="de-DE" sz="1200" i="1" dirty="0"/>
              <a:t>E . intermedia </a:t>
            </a:r>
            <a:r>
              <a:rPr lang="de-DE" sz="1200" dirty="0"/>
              <a:t>and </a:t>
            </a:r>
            <a:r>
              <a:rPr lang="de-DE" sz="1200" i="1" dirty="0"/>
              <a:t>E. </a:t>
            </a:r>
            <a:r>
              <a:rPr lang="de-DE" sz="1200" i="1" dirty="0" err="1"/>
              <a:t>sinica</a:t>
            </a:r>
            <a:r>
              <a:rPr lang="de-DE" sz="1200" dirty="0"/>
              <a:t>. </a:t>
            </a:r>
            <a:r>
              <a:rPr lang="en-US" sz="1200" dirty="0"/>
              <a:t>Based on this sequence comparison,  the test sample JT_1031 can be either </a:t>
            </a:r>
            <a:r>
              <a:rPr lang="en-US" sz="1200" i="1" dirty="0"/>
              <a:t>E. </a:t>
            </a:r>
            <a:r>
              <a:rPr lang="en-US" sz="1200" i="1" dirty="0" err="1"/>
              <a:t>sinica</a:t>
            </a:r>
            <a:r>
              <a:rPr lang="en-US" sz="1200" i="1" dirty="0"/>
              <a:t> </a:t>
            </a:r>
            <a:r>
              <a:rPr lang="en-US" sz="1200" dirty="0"/>
              <a:t>or </a:t>
            </a:r>
            <a:r>
              <a:rPr lang="en-US" sz="1200" i="1" dirty="0"/>
              <a:t>E. intermedia</a:t>
            </a:r>
            <a:r>
              <a:rPr lang="en-US" sz="1200" dirty="0"/>
              <a:t>.</a:t>
            </a:r>
          </a:p>
        </p:txBody>
      </p:sp>
      <p:sp>
        <p:nvSpPr>
          <p:cNvPr id="8" name="TextBox 7"/>
          <p:cNvSpPr txBox="1"/>
          <p:nvPr/>
        </p:nvSpPr>
        <p:spPr>
          <a:xfrm>
            <a:off x="135471" y="1774343"/>
            <a:ext cx="907621" cy="253916"/>
          </a:xfrm>
          <a:prstGeom prst="rect">
            <a:avLst/>
          </a:prstGeom>
          <a:noFill/>
        </p:spPr>
        <p:txBody>
          <a:bodyPr wrap="none" rtlCol="0">
            <a:spAutoFit/>
          </a:bodyPr>
          <a:lstStyle/>
          <a:p>
            <a:r>
              <a:rPr lang="de-DE" sz="1050" i="1" dirty="0">
                <a:solidFill>
                  <a:srgbClr val="FF0000"/>
                </a:solidFill>
              </a:rPr>
              <a:t>E. intermedia</a:t>
            </a:r>
            <a:endParaRPr lang="en-US" sz="1050" i="1" dirty="0">
              <a:solidFill>
                <a:srgbClr val="FF0000"/>
              </a:solidFill>
            </a:endParaRPr>
          </a:p>
        </p:txBody>
      </p:sp>
      <p:sp>
        <p:nvSpPr>
          <p:cNvPr id="9" name="Rectangle 8"/>
          <p:cNvSpPr/>
          <p:nvPr/>
        </p:nvSpPr>
        <p:spPr>
          <a:xfrm>
            <a:off x="757757" y="4943730"/>
            <a:ext cx="10526281" cy="646331"/>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Sequences for alignment </a:t>
            </a:r>
            <a:r>
              <a:rPr lang="en-US" sz="1200" dirty="0" smtClean="0">
                <a:latin typeface="Calibri" panose="020F0502020204030204" pitchFamily="34" charset="0"/>
                <a:ea typeface="Calibri" panose="020F0502020204030204" pitchFamily="34" charset="0"/>
                <a:cs typeface="Times New Roman" panose="02020603050405020304" pitchFamily="18" charset="0"/>
              </a:rPr>
              <a:t>available </a:t>
            </a:r>
            <a:r>
              <a:rPr lang="en-US" sz="1200" dirty="0">
                <a:latin typeface="Calibri" panose="020F0502020204030204" pitchFamily="34" charset="0"/>
                <a:ea typeface="Calibri" panose="020F0502020204030204" pitchFamily="34" charset="0"/>
                <a:cs typeface="Times New Roman" panose="02020603050405020304" pitchFamily="18" charset="0"/>
              </a:rPr>
              <a:t>at </a:t>
            </a:r>
            <a:r>
              <a:rPr lang="en-US" sz="1200" dirty="0" smtClean="0">
                <a:latin typeface="Calibri" panose="020F0502020204030204" pitchFamily="34" charset="0"/>
                <a:ea typeface="Calibri" panose="020F0502020204030204" pitchFamily="34" charset="0"/>
                <a:cs typeface="Times New Roman" panose="02020603050405020304" pitchFamily="18" charset="0"/>
              </a:rPr>
              <a:t>NCBI:</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DQ028782, MW092870, KP788830, KP788838, KP788809, OQ411900, KP788833, KP788843, KP788832, KP788829, KP788826, KP788822, KP788815, MW092843, AY755758, GU968563, AY755741, GU968550, AY755747, AY755749, GU968566, GU968567, GU968545, AY755765</a:t>
            </a:r>
            <a:endParaRPr lang="en-US" sz="1200"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77" t="-135" r="177" b="87479"/>
          <a:stretch/>
        </p:blipFill>
        <p:spPr>
          <a:xfrm>
            <a:off x="971554" y="882305"/>
            <a:ext cx="10779840" cy="444848"/>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12689" b="83668"/>
          <a:stretch/>
        </p:blipFill>
        <p:spPr>
          <a:xfrm>
            <a:off x="988488" y="1397119"/>
            <a:ext cx="10779840" cy="128016"/>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16071" b="66239"/>
          <a:stretch/>
        </p:blipFill>
        <p:spPr>
          <a:xfrm>
            <a:off x="988488" y="1590405"/>
            <a:ext cx="10779840" cy="621792"/>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t="50672" b="35295"/>
          <a:stretch/>
        </p:blipFill>
        <p:spPr>
          <a:xfrm>
            <a:off x="988488" y="2935144"/>
            <a:ext cx="10779840" cy="493204"/>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64461"/>
          <a:stretch/>
        </p:blipFill>
        <p:spPr>
          <a:xfrm>
            <a:off x="988488" y="3520149"/>
            <a:ext cx="10779840" cy="1249137"/>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t="33463" b="49193"/>
          <a:stretch/>
        </p:blipFill>
        <p:spPr>
          <a:xfrm>
            <a:off x="988488" y="2261661"/>
            <a:ext cx="10779840" cy="609597"/>
          </a:xfrm>
          <a:prstGeom prst="rect">
            <a:avLst/>
          </a:prstGeom>
        </p:spPr>
      </p:pic>
      <p:sp>
        <p:nvSpPr>
          <p:cNvPr id="16" name="TextBox 15">
            <a:extLst>
              <a:ext uri="{FF2B5EF4-FFF2-40B4-BE49-F238E27FC236}">
                <a16:creationId xmlns:a16="http://schemas.microsoft.com/office/drawing/2014/main" id="{E1F48B4F-B20D-18C3-B4F3-5AC61E2FEA68}"/>
              </a:ext>
            </a:extLst>
          </p:cNvPr>
          <p:cNvSpPr txBox="1"/>
          <p:nvPr/>
        </p:nvSpPr>
        <p:spPr>
          <a:xfrm>
            <a:off x="7387464" y="6273225"/>
            <a:ext cx="4569186" cy="461665"/>
          </a:xfrm>
          <a:prstGeom prst="rect">
            <a:avLst/>
          </a:prstGeom>
          <a:noFill/>
        </p:spPr>
        <p:txBody>
          <a:bodyPr wrap="square">
            <a:spAutoFit/>
          </a:bodyPr>
          <a:lstStyle/>
          <a:p>
            <a:r>
              <a:rPr lang="en-US" sz="800" b="0" i="0" u="none" strike="noStrike" dirty="0">
                <a:effectLst/>
                <a:latin typeface="Aptos" panose="020B0004020202020204" pitchFamily="34" charset="0"/>
              </a:rPr>
              <a:t>JT</a:t>
            </a:r>
            <a:r>
              <a:rPr lang="de-DE" sz="800" dirty="0"/>
              <a:t>_1031: </a:t>
            </a:r>
            <a:r>
              <a:rPr lang="en-US" sz="800" dirty="0">
                <a:effectLst/>
                <a:latin typeface="Aptos" panose="020B0004020202020204" pitchFamily="34" charset="0"/>
                <a:ea typeface="Aptos" panose="020B0004020202020204" pitchFamily="34" charset="0"/>
                <a:cs typeface="Times New Roman" panose="02020603050405020304" pitchFamily="18" charset="0"/>
              </a:rPr>
              <a:t>powdered test material (raw material used to prepare ethanolic extract RK-3-28-1-ES) </a:t>
            </a:r>
            <a:endParaRPr lang="en-US" sz="800" b="0" i="0" u="none" strike="noStrike" dirty="0">
              <a:effectLst/>
              <a:latin typeface="Aptos" panose="020B0004020202020204" pitchFamily="34" charset="0"/>
            </a:endParaRPr>
          </a:p>
          <a:p>
            <a:r>
              <a:rPr lang="de-DE" sz="800" dirty="0"/>
              <a:t>NCNPR 589: </a:t>
            </a:r>
            <a:r>
              <a:rPr lang="de-DE" sz="800" dirty="0" err="1"/>
              <a:t>testing</a:t>
            </a:r>
            <a:r>
              <a:rPr lang="de-DE" sz="800" dirty="0"/>
              <a:t> </a:t>
            </a:r>
            <a:r>
              <a:rPr lang="de-DE" sz="800" dirty="0" err="1"/>
              <a:t>laboratory‘s</a:t>
            </a:r>
            <a:r>
              <a:rPr lang="de-DE" sz="800" dirty="0"/>
              <a:t> </a:t>
            </a:r>
            <a:r>
              <a:rPr lang="de-DE" sz="800" i="1" dirty="0"/>
              <a:t>E. </a:t>
            </a:r>
            <a:r>
              <a:rPr lang="de-DE" sz="800" i="1" dirty="0" err="1"/>
              <a:t>sinica</a:t>
            </a:r>
            <a:r>
              <a:rPr lang="de-DE" sz="800" i="1" dirty="0"/>
              <a:t> </a:t>
            </a:r>
            <a:r>
              <a:rPr lang="de-DE" sz="800" dirty="0" err="1"/>
              <a:t>reference</a:t>
            </a:r>
            <a:r>
              <a:rPr lang="de-DE" sz="800" dirty="0"/>
              <a:t> sample</a:t>
            </a:r>
          </a:p>
          <a:p>
            <a:r>
              <a:rPr lang="de-DE" sz="800" b="0" i="0" u="none" strike="noStrike" dirty="0" smtClean="0">
                <a:effectLst/>
                <a:latin typeface="Aptos" panose="020B0004020202020204" pitchFamily="34" charset="0"/>
              </a:rPr>
              <a:t>NCBI</a:t>
            </a:r>
            <a:r>
              <a:rPr lang="de-DE" sz="800" b="0" i="0" u="none" strike="noStrike" dirty="0">
                <a:effectLst/>
                <a:latin typeface="Aptos" panose="020B0004020202020204" pitchFamily="34" charset="0"/>
              </a:rPr>
              <a:t>: </a:t>
            </a:r>
            <a:r>
              <a:rPr lang="en-US" sz="800" dirty="0">
                <a:effectLst/>
                <a:latin typeface="Aptos" panose="020B0004020202020204" pitchFamily="34" charset="0"/>
                <a:ea typeface="Aptos" panose="020B0004020202020204" pitchFamily="34" charset="0"/>
                <a:cs typeface="Times New Roman" panose="02020603050405020304" pitchFamily="18" charset="0"/>
              </a:rPr>
              <a:t>National Center for Biotechnology Information </a:t>
            </a:r>
            <a:endParaRPr lang="en-US" sz="800" b="0" i="0" u="none" strike="noStrike" dirty="0">
              <a:effectLst/>
              <a:latin typeface="Aptos" panose="020B0004020202020204" pitchFamily="34" charset="0"/>
            </a:endParaRPr>
          </a:p>
        </p:txBody>
      </p:sp>
    </p:spTree>
    <p:extLst>
      <p:ext uri="{BB962C8B-B14F-4D97-AF65-F5344CB8AC3E}">
        <p14:creationId xmlns:p14="http://schemas.microsoft.com/office/powerpoint/2010/main" val="3694632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1032</Words>
  <Application>Microsoft Office PowerPoint</Application>
  <PresentationFormat>Widescreen</PresentationFormat>
  <Paragraphs>78</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Arial</vt:lpstr>
      <vt:lpstr>Calibri</vt:lpstr>
      <vt:lpstr>Calibri Light</vt:lpstr>
      <vt:lpstr>Times New Roman</vt:lpstr>
      <vt:lpstr>Office Theme</vt:lpstr>
      <vt:lpstr>Method</vt:lpstr>
      <vt:lpstr>PowerPoint Presentation</vt:lpstr>
      <vt:lpstr>PowerPoint Presentation</vt:lpstr>
      <vt:lpstr>Method</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Natascha Techen</dc:creator>
  <cp:lastModifiedBy>Natascha Techen</cp:lastModifiedBy>
  <cp:revision>20</cp:revision>
  <dcterms:created xsi:type="dcterms:W3CDTF">2023-10-26T20:52:34Z</dcterms:created>
  <dcterms:modified xsi:type="dcterms:W3CDTF">2024-03-04T16:37:44Z</dcterms:modified>
</cp:coreProperties>
</file>